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 Bold" panose="020B0604020202020204" charset="0"/>
      <p:regular r:id="rId12"/>
    </p:embeddedFont>
    <p:embeddedFont>
      <p:font typeface="Montserrat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49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566877" y="4135676"/>
            <a:ext cx="11185274" cy="7102649"/>
          </a:xfrm>
          <a:custGeom>
            <a:avLst/>
            <a:gdLst/>
            <a:ahLst/>
            <a:cxnLst/>
            <a:rect l="l" t="t" r="r" b="b"/>
            <a:pathLst>
              <a:path w="11185274" h="7102649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942844" y="914400"/>
            <a:ext cx="13337916" cy="970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6"/>
              </a:lnSpc>
              <a:spcBef>
                <a:spcPct val="0"/>
              </a:spcBef>
            </a:pPr>
            <a:r>
              <a:rPr lang="en-US" sz="574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Pizza Sales Analysis Using SQL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7936473"/>
            <a:ext cx="6172200" cy="879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  <a:spcBef>
                <a:spcPct val="0"/>
              </a:spcBef>
            </a:pPr>
            <a:r>
              <a:rPr lang="en-US" sz="5282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By : Mohit Singh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41114" y="1016929"/>
            <a:ext cx="11741583" cy="453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78"/>
              </a:lnSpc>
            </a:pPr>
            <a:r>
              <a:rPr lang="en-US" sz="1856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7078"/>
              </a:lnSpc>
            </a:pPr>
            <a:r>
              <a:rPr lang="en-US" sz="1856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80761" y="303580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752650" y="9258300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17670" y="8245199"/>
            <a:ext cx="10448801" cy="597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1"/>
              </a:lnSpc>
              <a:spcBef>
                <a:spcPct val="0"/>
              </a:spcBef>
            </a:pPr>
            <a:r>
              <a:rPr lang="en-US" sz="3494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Github</a:t>
            </a:r>
            <a:r>
              <a:rPr lang="en-US" sz="349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https://github.com/mohit26799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985010" y="8926850"/>
            <a:ext cx="11124860" cy="1029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6"/>
              </a:lnSpc>
              <a:spcBef>
                <a:spcPct val="0"/>
              </a:spcBef>
            </a:pPr>
            <a:r>
              <a:rPr lang="en-US" sz="2954" b="1" dirty="0" err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Linkedin</a:t>
            </a:r>
            <a:r>
              <a:rPr lang="en-US" sz="2954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https://www.linkedin.com/in/mohit-singh-data-analyst-4362a123b/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  <p:txBody>
          <a:bodyPr/>
          <a:lstStyle/>
          <a:p>
            <a:r>
              <a:rPr lang="en-IN" dirty="0"/>
              <a:t>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887" y="2817686"/>
            <a:ext cx="4519126" cy="6575594"/>
            <a:chOff x="0" y="0"/>
            <a:chExt cx="700131" cy="10187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131" cy="1018732"/>
            </a:xfrm>
            <a:custGeom>
              <a:avLst/>
              <a:gdLst/>
              <a:ahLst/>
              <a:cxnLst/>
              <a:rect l="l" t="t" r="r" b="b"/>
              <a:pathLst>
                <a:path w="700131" h="1018732">
                  <a:moveTo>
                    <a:pt x="39402" y="0"/>
                  </a:moveTo>
                  <a:lnTo>
                    <a:pt x="660729" y="0"/>
                  </a:lnTo>
                  <a:cubicBezTo>
                    <a:pt x="671179" y="0"/>
                    <a:pt x="681201" y="4151"/>
                    <a:pt x="688590" y="11541"/>
                  </a:cubicBezTo>
                  <a:cubicBezTo>
                    <a:pt x="695980" y="18930"/>
                    <a:pt x="700131" y="28952"/>
                    <a:pt x="700131" y="39402"/>
                  </a:cubicBezTo>
                  <a:lnTo>
                    <a:pt x="700131" y="979329"/>
                  </a:lnTo>
                  <a:cubicBezTo>
                    <a:pt x="700131" y="1001091"/>
                    <a:pt x="682490" y="1018732"/>
                    <a:pt x="660729" y="1018732"/>
                  </a:cubicBezTo>
                  <a:lnTo>
                    <a:pt x="39402" y="1018732"/>
                  </a:lnTo>
                  <a:cubicBezTo>
                    <a:pt x="28952" y="1018732"/>
                    <a:pt x="18930" y="1014580"/>
                    <a:pt x="11541" y="1007191"/>
                  </a:cubicBezTo>
                  <a:cubicBezTo>
                    <a:pt x="4151" y="999802"/>
                    <a:pt x="0" y="989779"/>
                    <a:pt x="0" y="979329"/>
                  </a:cubicBezTo>
                  <a:lnTo>
                    <a:pt x="0" y="39402"/>
                  </a:lnTo>
                  <a:cubicBezTo>
                    <a:pt x="0" y="17641"/>
                    <a:pt x="17641" y="0"/>
                    <a:pt x="39402" y="0"/>
                  </a:cubicBezTo>
                  <a:close/>
                </a:path>
              </a:pathLst>
            </a:custGeom>
            <a:blipFill>
              <a:blip r:embed="rId3"/>
              <a:stretch>
                <a:fillRect l="-8202" r="-8202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8" name="Freeform 8"/>
          <p:cNvSpPr/>
          <p:nvPr/>
        </p:nvSpPr>
        <p:spPr>
          <a:xfrm>
            <a:off x="14468723" y="913645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70994" y="465526"/>
            <a:ext cx="6692406" cy="985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267"/>
              </a:lnSpc>
            </a:pPr>
            <a:r>
              <a:rPr lang="en-US" sz="59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05246" y="2798331"/>
            <a:ext cx="11790500" cy="1384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7"/>
              </a:lnSpc>
              <a:spcBef>
                <a:spcPct val="0"/>
              </a:spcBef>
            </a:pPr>
            <a:r>
              <a:rPr lang="en-US" sz="400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This project analyzes pizza sales data to find key insights using SQL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62333" y="5143252"/>
            <a:ext cx="8076327" cy="19714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60"/>
              </a:lnSpc>
              <a:spcBef>
                <a:spcPct val="0"/>
              </a:spcBef>
            </a:pPr>
            <a:r>
              <a:rPr lang="en-US" sz="375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dataset includes details like pizza names, categories, prices, sales quantity and revenue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466482" y="3255626"/>
            <a:ext cx="9817538" cy="3490680"/>
          </a:xfrm>
          <a:custGeom>
            <a:avLst/>
            <a:gdLst/>
            <a:ahLst/>
            <a:cxnLst/>
            <a:rect l="l" t="t" r="r" b="b"/>
            <a:pathLst>
              <a:path w="9817538" h="3490680">
                <a:moveTo>
                  <a:pt x="0" y="0"/>
                </a:moveTo>
                <a:lnTo>
                  <a:pt x="9817538" y="0"/>
                </a:lnTo>
                <a:lnTo>
                  <a:pt x="9817538" y="3490680"/>
                </a:lnTo>
                <a:lnTo>
                  <a:pt x="0" y="3490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481319" y="7694379"/>
            <a:ext cx="3534408" cy="2195285"/>
          </a:xfrm>
          <a:custGeom>
            <a:avLst/>
            <a:gdLst/>
            <a:ahLst/>
            <a:cxnLst/>
            <a:rect l="l" t="t" r="r" b="b"/>
            <a:pathLst>
              <a:path w="3534408" h="2195285">
                <a:moveTo>
                  <a:pt x="0" y="0"/>
                </a:moveTo>
                <a:lnTo>
                  <a:pt x="3534408" y="0"/>
                </a:lnTo>
                <a:lnTo>
                  <a:pt x="3534408" y="2195285"/>
                </a:lnTo>
                <a:lnTo>
                  <a:pt x="0" y="21952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927299" y="791701"/>
            <a:ext cx="8895903" cy="2463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</a:pPr>
            <a:r>
              <a:rPr lang="en-US" sz="492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Retrieve the total number of orders placed.</a:t>
            </a:r>
          </a:p>
          <a:p>
            <a:pPr algn="ctr">
              <a:lnSpc>
                <a:spcPts val="6048"/>
              </a:lnSpc>
            </a:pPr>
            <a:endParaRPr lang="en-US" sz="4920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4787909" y="194315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295713" y="3456783"/>
            <a:ext cx="10565605" cy="4013850"/>
          </a:xfrm>
          <a:custGeom>
            <a:avLst/>
            <a:gdLst/>
            <a:ahLst/>
            <a:cxnLst/>
            <a:rect l="l" t="t" r="r" b="b"/>
            <a:pathLst>
              <a:path w="10565605" h="4013850">
                <a:moveTo>
                  <a:pt x="0" y="0"/>
                </a:moveTo>
                <a:lnTo>
                  <a:pt x="10565605" y="0"/>
                </a:lnTo>
                <a:lnTo>
                  <a:pt x="10565605" y="4013850"/>
                </a:lnTo>
                <a:lnTo>
                  <a:pt x="0" y="40138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987243" y="7896351"/>
            <a:ext cx="3088869" cy="1845029"/>
          </a:xfrm>
          <a:custGeom>
            <a:avLst/>
            <a:gdLst/>
            <a:ahLst/>
            <a:cxnLst/>
            <a:rect l="l" t="t" r="r" b="b"/>
            <a:pathLst>
              <a:path w="3088869" h="1845029">
                <a:moveTo>
                  <a:pt x="0" y="0"/>
                </a:moveTo>
                <a:lnTo>
                  <a:pt x="3088869" y="0"/>
                </a:lnTo>
                <a:lnTo>
                  <a:pt x="3088869" y="1845030"/>
                </a:lnTo>
                <a:lnTo>
                  <a:pt x="0" y="18450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0" y="942975"/>
            <a:ext cx="17157031" cy="2751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5"/>
              </a:lnSpc>
            </a:pPr>
            <a:r>
              <a:rPr lang="en-US" sz="5275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Calculate the total revenue generated from pizza sales.</a:t>
            </a:r>
          </a:p>
          <a:p>
            <a:pPr algn="ctr">
              <a:lnSpc>
                <a:spcPts val="7385"/>
              </a:lnSpc>
              <a:spcBef>
                <a:spcPct val="0"/>
              </a:spcBef>
            </a:pPr>
            <a:endParaRPr lang="en-US" sz="5275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505305" y="3172437"/>
            <a:ext cx="10893140" cy="3942126"/>
          </a:xfrm>
          <a:custGeom>
            <a:avLst/>
            <a:gdLst/>
            <a:ahLst/>
            <a:cxnLst/>
            <a:rect l="l" t="t" r="r" b="b"/>
            <a:pathLst>
              <a:path w="10893140" h="3942126">
                <a:moveTo>
                  <a:pt x="0" y="0"/>
                </a:moveTo>
                <a:lnTo>
                  <a:pt x="10893140" y="0"/>
                </a:lnTo>
                <a:lnTo>
                  <a:pt x="10893140" y="3942126"/>
                </a:lnTo>
                <a:lnTo>
                  <a:pt x="0" y="3942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049782" y="7713011"/>
            <a:ext cx="5340326" cy="1780109"/>
          </a:xfrm>
          <a:custGeom>
            <a:avLst/>
            <a:gdLst/>
            <a:ahLst/>
            <a:cxnLst/>
            <a:rect l="l" t="t" r="r" b="b"/>
            <a:pathLst>
              <a:path w="5340326" h="1780109">
                <a:moveTo>
                  <a:pt x="0" y="0"/>
                </a:moveTo>
                <a:lnTo>
                  <a:pt x="5340325" y="0"/>
                </a:lnTo>
                <a:lnTo>
                  <a:pt x="5340325" y="1780108"/>
                </a:lnTo>
                <a:lnTo>
                  <a:pt x="0" y="17801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07432" y="1391116"/>
            <a:ext cx="11825024" cy="1934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6"/>
              </a:lnSpc>
            </a:pPr>
            <a:r>
              <a:rPr lang="en-US" sz="7909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IDENTIFY THE HIGHEST-PRICED PIZZA.</a:t>
            </a:r>
          </a:p>
          <a:p>
            <a:pPr marL="0" lvl="0" indent="0" algn="ctr">
              <a:lnSpc>
                <a:spcPts val="7276"/>
              </a:lnSpc>
              <a:spcBef>
                <a:spcPct val="0"/>
              </a:spcBef>
            </a:pPr>
            <a:endParaRPr lang="en-US" sz="7909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543050" y="5330883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82331" y="8944635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099434" y="2368371"/>
            <a:ext cx="10808300" cy="4568286"/>
          </a:xfrm>
          <a:custGeom>
            <a:avLst/>
            <a:gdLst/>
            <a:ahLst/>
            <a:cxnLst/>
            <a:rect l="l" t="t" r="r" b="b"/>
            <a:pathLst>
              <a:path w="10808300" h="4568286">
                <a:moveTo>
                  <a:pt x="0" y="0"/>
                </a:moveTo>
                <a:lnTo>
                  <a:pt x="10808300" y="0"/>
                </a:lnTo>
                <a:lnTo>
                  <a:pt x="10808300" y="4568286"/>
                </a:lnTo>
                <a:lnTo>
                  <a:pt x="0" y="45682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073570" y="7159591"/>
            <a:ext cx="3036343" cy="2888948"/>
          </a:xfrm>
          <a:custGeom>
            <a:avLst/>
            <a:gdLst/>
            <a:ahLst/>
            <a:cxnLst/>
            <a:rect l="l" t="t" r="r" b="b"/>
            <a:pathLst>
              <a:path w="3036343" h="2888948">
                <a:moveTo>
                  <a:pt x="0" y="0"/>
                </a:moveTo>
                <a:lnTo>
                  <a:pt x="3036343" y="0"/>
                </a:lnTo>
                <a:lnTo>
                  <a:pt x="3036343" y="2888947"/>
                </a:lnTo>
                <a:lnTo>
                  <a:pt x="0" y="2888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16134" y="1353016"/>
            <a:ext cx="13401844" cy="1560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2"/>
              </a:lnSpc>
            </a:pPr>
            <a:r>
              <a:rPr lang="en-US" sz="6426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IDENTIFY THE MOST COMMON PIZZA SIZE ORDERED.</a:t>
            </a:r>
          </a:p>
          <a:p>
            <a:pPr marL="0" lvl="0" indent="0" algn="l">
              <a:lnSpc>
                <a:spcPts val="5912"/>
              </a:lnSpc>
              <a:spcBef>
                <a:spcPct val="0"/>
              </a:spcBef>
            </a:pPr>
            <a:endParaRPr lang="en-US" sz="6426" b="1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3743347" y="2519247"/>
            <a:ext cx="9263808" cy="4611257"/>
          </a:xfrm>
          <a:custGeom>
            <a:avLst/>
            <a:gdLst/>
            <a:ahLst/>
            <a:cxnLst/>
            <a:rect l="l" t="t" r="r" b="b"/>
            <a:pathLst>
              <a:path w="9263808" h="4611257">
                <a:moveTo>
                  <a:pt x="0" y="0"/>
                </a:moveTo>
                <a:lnTo>
                  <a:pt x="9263808" y="0"/>
                </a:lnTo>
                <a:lnTo>
                  <a:pt x="9263808" y="4611257"/>
                </a:lnTo>
                <a:lnTo>
                  <a:pt x="0" y="46112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151806" y="7420512"/>
            <a:ext cx="4769179" cy="2595061"/>
          </a:xfrm>
          <a:custGeom>
            <a:avLst/>
            <a:gdLst/>
            <a:ahLst/>
            <a:cxnLst/>
            <a:rect l="l" t="t" r="r" b="b"/>
            <a:pathLst>
              <a:path w="4769179" h="2595061">
                <a:moveTo>
                  <a:pt x="0" y="0"/>
                </a:moveTo>
                <a:lnTo>
                  <a:pt x="4769178" y="0"/>
                </a:lnTo>
                <a:lnTo>
                  <a:pt x="4769178" y="2595061"/>
                </a:lnTo>
                <a:lnTo>
                  <a:pt x="0" y="25950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69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026946" y="555592"/>
            <a:ext cx="10696610" cy="1801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78"/>
              </a:lnSpc>
              <a:spcBef>
                <a:spcPct val="0"/>
              </a:spcBef>
            </a:pPr>
            <a:r>
              <a:rPr lang="en-US" sz="7367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LIST THE TOP 5 MOST ORDERED PIZZA TYPES ALONG WITH THEIR QUANTITIES.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207451" y="877426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0"/>
                </a:lnTo>
                <a:lnTo>
                  <a:pt x="0" y="62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543050" y="86309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3452709"/>
            <a:ext cx="9391017" cy="4723375"/>
          </a:xfrm>
          <a:custGeom>
            <a:avLst/>
            <a:gdLst/>
            <a:ahLst/>
            <a:cxnLst/>
            <a:rect l="l" t="t" r="r" b="b"/>
            <a:pathLst>
              <a:path w="9391017" h="4723375">
                <a:moveTo>
                  <a:pt x="0" y="0"/>
                </a:moveTo>
                <a:lnTo>
                  <a:pt x="9391017" y="0"/>
                </a:lnTo>
                <a:lnTo>
                  <a:pt x="9391017" y="4723375"/>
                </a:lnTo>
                <a:lnTo>
                  <a:pt x="0" y="47233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676470" y="3901357"/>
            <a:ext cx="4326077" cy="3826079"/>
          </a:xfrm>
          <a:custGeom>
            <a:avLst/>
            <a:gdLst/>
            <a:ahLst/>
            <a:cxnLst/>
            <a:rect l="l" t="t" r="r" b="b"/>
            <a:pathLst>
              <a:path w="4326077" h="3826079">
                <a:moveTo>
                  <a:pt x="0" y="0"/>
                </a:moveTo>
                <a:lnTo>
                  <a:pt x="4326077" y="0"/>
                </a:lnTo>
                <a:lnTo>
                  <a:pt x="4326077" y="3826079"/>
                </a:lnTo>
                <a:lnTo>
                  <a:pt x="0" y="382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98523" y="524720"/>
            <a:ext cx="11215263" cy="257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0"/>
              </a:lnSpc>
              <a:spcBef>
                <a:spcPct val="0"/>
              </a:spcBef>
            </a:pPr>
            <a:r>
              <a:rPr lang="en-US" sz="7087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 JOIN THE NECESSARY TABLES TO FIND THE TOTAL QUANTITY OF EACH PIZZA CATEGORY ORDERED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555" b="-955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1588573"/>
            <a:ext cx="1788844" cy="12826898"/>
            <a:chOff x="0" y="0"/>
            <a:chExt cx="471136" cy="33782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71136" cy="3378278"/>
            </a:xfrm>
            <a:custGeom>
              <a:avLst/>
              <a:gdLst/>
              <a:ahLst/>
              <a:cxnLst/>
              <a:rect l="l" t="t" r="r" b="b"/>
              <a:pathLst>
                <a:path w="471136" h="3378278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5463618" y="4013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189500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6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058347" y="9659669"/>
            <a:ext cx="2471391" cy="627331"/>
          </a:xfrm>
          <a:custGeom>
            <a:avLst/>
            <a:gdLst/>
            <a:ahLst/>
            <a:cxnLst/>
            <a:rect l="l" t="t" r="r" b="b"/>
            <a:pathLst>
              <a:path w="2471391" h="62733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7348" y="1977257"/>
            <a:ext cx="4935340" cy="5649360"/>
            <a:chOff x="0" y="0"/>
            <a:chExt cx="990838" cy="11341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90838" cy="1134188"/>
            </a:xfrm>
            <a:custGeom>
              <a:avLst/>
              <a:gdLst/>
              <a:ahLst/>
              <a:cxnLst/>
              <a:rect l="l" t="t" r="r" b="b"/>
              <a:pathLst>
                <a:path w="990838" h="1134188">
                  <a:moveTo>
                    <a:pt x="36079" y="0"/>
                  </a:moveTo>
                  <a:lnTo>
                    <a:pt x="954759" y="0"/>
                  </a:lnTo>
                  <a:cubicBezTo>
                    <a:pt x="974685" y="0"/>
                    <a:pt x="990838" y="16153"/>
                    <a:pt x="990838" y="36079"/>
                  </a:cubicBezTo>
                  <a:lnTo>
                    <a:pt x="990838" y="1098108"/>
                  </a:lnTo>
                  <a:cubicBezTo>
                    <a:pt x="990838" y="1107677"/>
                    <a:pt x="987037" y="1116854"/>
                    <a:pt x="980271" y="1123620"/>
                  </a:cubicBezTo>
                  <a:cubicBezTo>
                    <a:pt x="973505" y="1130387"/>
                    <a:pt x="964328" y="1134188"/>
                    <a:pt x="954759" y="1134188"/>
                  </a:cubicBezTo>
                  <a:lnTo>
                    <a:pt x="36079" y="1134188"/>
                  </a:lnTo>
                  <a:cubicBezTo>
                    <a:pt x="16153" y="1134188"/>
                    <a:pt x="0" y="1118034"/>
                    <a:pt x="0" y="1098108"/>
                  </a:cubicBezTo>
                  <a:lnTo>
                    <a:pt x="0" y="36079"/>
                  </a:lnTo>
                  <a:cubicBezTo>
                    <a:pt x="0" y="16153"/>
                    <a:pt x="16153" y="0"/>
                    <a:pt x="36079" y="0"/>
                  </a:cubicBezTo>
                  <a:close/>
                </a:path>
              </a:pathLst>
            </a:custGeom>
            <a:blipFill>
              <a:blip r:embed="rId5"/>
              <a:stretch>
                <a:fillRect l="-35904" r="-35904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6286619" y="511203"/>
            <a:ext cx="8547820" cy="1292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322"/>
              </a:lnSpc>
              <a:spcBef>
                <a:spcPct val="0"/>
              </a:spcBef>
            </a:pPr>
            <a:r>
              <a:rPr lang="en-US" sz="10133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RECOMMENDATIONS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24677" y="3247578"/>
            <a:ext cx="9332598" cy="63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6"/>
              </a:lnSpc>
              <a:spcBef>
                <a:spcPct val="0"/>
              </a:spcBef>
            </a:pPr>
            <a:r>
              <a:rPr lang="en-US" sz="37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1- Stock more of  best-selling pizzas.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24677" y="4571434"/>
            <a:ext cx="9686978" cy="58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6"/>
              </a:lnSpc>
              <a:spcBef>
                <a:spcPct val="0"/>
              </a:spcBef>
            </a:pPr>
            <a:r>
              <a:rPr lang="en-US" sz="34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2- Offer discounts on slow-moving pizzas.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49883" y="5845736"/>
            <a:ext cx="9682185" cy="1269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6"/>
              </a:lnSpc>
              <a:spcBef>
                <a:spcPct val="0"/>
              </a:spcBef>
            </a:pPr>
            <a:r>
              <a:rPr lang="en-US" sz="365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3- Optimize menu based on high-revenue pizzas.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151</Words>
  <Application>Microsoft Office PowerPoint</Application>
  <PresentationFormat>Custom</PresentationFormat>
  <Paragraphs>20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Bebas Neue Bold</vt:lpstr>
      <vt:lpstr>Montserrat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Orange Modern Bold Pizza Resto Presentation</dc:title>
  <cp:lastModifiedBy>mohit singh</cp:lastModifiedBy>
  <cp:revision>3</cp:revision>
  <dcterms:created xsi:type="dcterms:W3CDTF">2006-08-16T00:00:00Z</dcterms:created>
  <dcterms:modified xsi:type="dcterms:W3CDTF">2025-03-07T03:59:39Z</dcterms:modified>
  <dc:identifier>DAGg-eAHO64</dc:identifier>
</cp:coreProperties>
</file>